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5967834-3B14-5745-2C40-9079E91BF21C}">
          <p14:sldIdLst>
            <p14:sldId id="256"/>
            <p14:sldId id="257"/>
          </p14:sldIdLst>
        </p14:section>
        <p14:section name="Discernment" id="{9EAB006E-234A-AFF0-8D1F-8F05AC16191F}">
          <p14:sldIdLst>
            <p14:sldId id="260"/>
            <p14:sldId id="261"/>
          </p14:sldIdLst>
        </p14:section>
        <p14:section name="Getting ready" id="{02534BC6-A488-10B3-BCF1-1E7351A4B53E}">
          <p14:sldIdLst>
            <p14:sldId id="258"/>
            <p14:sldId id="259"/>
          </p14:sldIdLst>
        </p14:section>
        <p14:section name="Resources" id="{50764895-C66A-B1F7-AED6-906CFF696B95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6745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This is a nonpartisan voting resource from the NT-NL Synod Public Witness Team. The ELCA and NT-NL Synod do not endorse or oppose political candidates or parties.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Faith framework: ELCA Faith and Civic Life: Seeking the Well-being of All (2025).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502920"/>
            <a:ext cx="80467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868680"/>
            <a:ext cx="69494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95000"/>
              </a:lnSpc>
              <a:buNone/>
              <a:defRPr lang="en-US" sz="44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marL="0" indent="0" algn="l">
              <a:lnSpc>
                <a:spcPct val="95000"/>
              </a:lnSpc>
              <a:buNone/>
            </a:pPr>
            <a:endParaRPr lang="en-US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97280"/>
            <a:ext cx="9144000" cy="54864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219456"/>
            <a:ext cx="8046720" cy="25603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marL="0" indent="0">
              <a:buNone/>
            </a:pPr>
            <a:endParaRPr lang="en-US" sz="11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475488"/>
            <a:ext cx="8046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6" name="Text 2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NT-NL Synod Public Witness Team  ·  Nonpartisan Voting Resource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llotready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s://www.vote411.org" TargetMode="External"/><Relationship Id="rId4" Type="http://schemas.openxmlformats.org/officeDocument/2006/relationships/hyperlink" Target="https://www.votetexas.gov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5029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NT-NL SYNOD PUBLIC WITNESS TEAM</a:t>
            </a:r>
            <a:endParaRPr lang="en-US" sz="11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86868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Called to seek the</a:t>
            </a:r>
            <a:endParaRPr lang="en-US" sz="440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well-being of all</a:t>
            </a:r>
            <a:endParaRPr lang="en-US" sz="4400" dirty="0"/>
          </a:p>
        </p:txBody>
      </p:sp>
      <p:sp>
        <p:nvSpPr>
          <p:cNvPr id="4" name="Tagline"/>
          <p:cNvSpPr txBox="1"/>
          <p:nvPr/>
        </p:nvSpPr>
        <p:spPr>
          <a:xfrm>
            <a:off x="548640" y="2697480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accent1"/>
                </a:solidFill>
                <a:latin typeface="Poppins" pitchFamily="2" charset="77"/>
                <a:ea typeface="Caveat Brush" pitchFamily="34" charset="-122"/>
                <a:cs typeface="Poppins" pitchFamily="2" charset="77"/>
              </a:rPr>
              <a:t>Your voice. Your neighbor. Your vote.</a:t>
            </a:r>
            <a:endParaRPr lang="en-US" sz="3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Subtitle"/>
          <p:cNvSpPr txBox="1"/>
          <p:nvPr/>
        </p:nvSpPr>
        <p:spPr>
          <a:xfrm>
            <a:off x="548640" y="34290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3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 2026 NONPARTISAN VOTING RESOURCE </a:t>
            </a:r>
            <a:br>
              <a:rPr lang="en-US" sz="1100" b="1" kern="0" spc="200" dirty="0">
                <a:solidFill>
                  <a:schemeClr val="accent3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</a:br>
            <a:r>
              <a:rPr lang="en-US" sz="1100" b="1" kern="0" spc="200" dirty="0">
                <a:solidFill>
                  <a:schemeClr val="accent3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FOR TEXAS CONGREGATIONS</a:t>
            </a:r>
            <a:endParaRPr lang="en-US" sz="1100" dirty="0"/>
          </a:p>
        </p:txBody>
      </p:sp>
      <p:sp>
        <p:nvSpPr>
          <p:cNvPr id="6" name="Logo card"/>
          <p:cNvSpPr/>
          <p:nvPr/>
        </p:nvSpPr>
        <p:spPr>
          <a:xfrm>
            <a:off x="6309360" y="3383280"/>
            <a:ext cx="2377440" cy="1318768"/>
          </a:xfrm>
          <a:prstGeom prst="rect">
            <a:avLst/>
          </a:prstGeom>
          <a:solidFill>
            <a:schemeClr val="bg1"/>
          </a:solidFill>
          <a:ln/>
        </p:spPr>
      </p:sp>
      <p:pic>
        <p:nvPicPr>
          <p:cNvPr id="7" name="Logo" descr="Public Witness for Peace &amp; Justice, NT-NL Synod, ELCA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474720"/>
            <a:ext cx="2194560" cy="1048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219456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OUR CALLING</a:t>
            </a:r>
            <a:endParaRPr lang="en-US" sz="1100" dirty="0"/>
          </a:p>
        </p:txBody>
      </p:sp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47548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Voting as a way of loving our neighbor</a:t>
            </a:r>
            <a:endParaRPr lang="en-US" sz="2600" dirty="0"/>
          </a:p>
        </p:txBody>
      </p:sp>
      <p:sp>
        <p:nvSpPr>
          <p:cNvPr id="4" name="Calling text"/>
          <p:cNvSpPr txBox="1"/>
          <p:nvPr/>
        </p:nvSpPr>
        <p:spPr>
          <a:xfrm>
            <a:off x="548640" y="1554480"/>
            <a:ext cx="4302329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 baptism, we are called to love and serve our neighbors.</a:t>
            </a:r>
            <a:endParaRPr lang="en-US" sz="28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Informed participation in civic life, including voting, is one way we live that calling.</a:t>
            </a:r>
            <a:endParaRPr lang="en-US" sz="2800" dirty="0"/>
          </a:p>
        </p:txBody>
      </p:sp>
      <p:sp>
        <p:nvSpPr>
          <p:cNvPr id="5" name="Tagline panel"/>
          <p:cNvSpPr/>
          <p:nvPr/>
        </p:nvSpPr>
        <p:spPr>
          <a:xfrm>
            <a:off x="5013702" y="1554480"/>
            <a:ext cx="3581658" cy="2834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6" name="Tagline stack"/>
          <p:cNvSpPr txBox="1"/>
          <p:nvPr/>
        </p:nvSpPr>
        <p:spPr>
          <a:xfrm>
            <a:off x="5098942" y="1737360"/>
            <a:ext cx="3404978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chemeClr val="accent2"/>
                </a:solidFill>
                <a:latin typeface="Poppins" pitchFamily="2" charset="77"/>
                <a:ea typeface="Caveat Brush" pitchFamily="34" charset="-122"/>
                <a:cs typeface="Poppins" pitchFamily="2" charset="77"/>
              </a:rPr>
              <a:t>Your voice.</a:t>
            </a:r>
            <a:endParaRPr lang="en-US" sz="3600" dirty="0">
              <a:latin typeface="Poppins" pitchFamily="2" charset="77"/>
              <a:cs typeface="Poppins" pitchFamily="2" charset="77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accent2"/>
                </a:solidFill>
                <a:latin typeface="Poppins" pitchFamily="2" charset="77"/>
                <a:ea typeface="Caveat Brush" pitchFamily="34" charset="-122"/>
                <a:cs typeface="Poppins" pitchFamily="2" charset="77"/>
              </a:rPr>
              <a:t>Your neighbor.</a:t>
            </a:r>
            <a:endParaRPr lang="en-US" sz="3600" dirty="0">
              <a:latin typeface="Poppins" pitchFamily="2" charset="77"/>
              <a:cs typeface="Poppins" pitchFamily="2" charset="77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accent2"/>
                </a:solidFill>
                <a:latin typeface="Poppins" pitchFamily="2" charset="77"/>
                <a:ea typeface="Caveat Brush" pitchFamily="34" charset="-122"/>
                <a:cs typeface="Poppins" pitchFamily="2" charset="77"/>
              </a:rPr>
              <a:t>Your vote.</a:t>
            </a:r>
            <a:endParaRPr lang="en-US" sz="36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219456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AS YOU PREPARE TO VOTE, CONSIDER</a:t>
            </a:r>
            <a:endParaRPr lang="en-US" sz="1100" dirty="0"/>
          </a:p>
        </p:txBody>
      </p:sp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47548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Questions for faithful discernment</a:t>
            </a:r>
            <a:endParaRPr lang="en-US" sz="2600" dirty="0"/>
          </a:p>
        </p:txBody>
      </p:sp>
      <p:sp>
        <p:nvSpPr>
          <p:cNvPr id="4" name="Question panel"/>
          <p:cNvSpPr/>
          <p:nvPr/>
        </p:nvSpPr>
        <p:spPr>
          <a:xfrm>
            <a:off x="548640" y="1508760"/>
            <a:ext cx="8046720" cy="292608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5" name="Q mark 1"/>
          <p:cNvSpPr/>
          <p:nvPr/>
        </p:nvSpPr>
        <p:spPr>
          <a:xfrm>
            <a:off x="914400" y="1810512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Q glyph 1"/>
          <p:cNvSpPr txBox="1"/>
          <p:nvPr/>
        </p:nvSpPr>
        <p:spPr>
          <a:xfrm>
            <a:off x="914400" y="1810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?</a:t>
            </a:r>
            <a:endParaRPr lang="en-US" sz="2000" dirty="0"/>
          </a:p>
        </p:txBody>
      </p:sp>
      <p:sp>
        <p:nvSpPr>
          <p:cNvPr id="7" name="Question 1"/>
          <p:cNvSpPr txBox="1"/>
          <p:nvPr/>
        </p:nvSpPr>
        <p:spPr>
          <a:xfrm>
            <a:off x="1691640" y="173736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What will promote the well-being of all?</a:t>
            </a:r>
            <a:endParaRPr lang="en-US" sz="2200" dirty="0"/>
          </a:p>
        </p:txBody>
      </p:sp>
      <p:sp>
        <p:nvSpPr>
          <p:cNvPr id="8" name="Q mark 2"/>
          <p:cNvSpPr/>
          <p:nvPr/>
        </p:nvSpPr>
        <p:spPr>
          <a:xfrm>
            <a:off x="914400" y="2679192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Q glyph 2"/>
          <p:cNvSpPr txBox="1"/>
          <p:nvPr/>
        </p:nvSpPr>
        <p:spPr>
          <a:xfrm>
            <a:off x="914400" y="26791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?</a:t>
            </a:r>
            <a:endParaRPr lang="en-US" sz="2000" dirty="0"/>
          </a:p>
        </p:txBody>
      </p:sp>
      <p:sp>
        <p:nvSpPr>
          <p:cNvPr id="10" name="Question 2"/>
          <p:cNvSpPr txBox="1"/>
          <p:nvPr/>
        </p:nvSpPr>
        <p:spPr>
          <a:xfrm>
            <a:off x="1691640" y="2606040"/>
            <a:ext cx="49416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How will these choices affect our most vulnerable neighbors?</a:t>
            </a:r>
            <a:endParaRPr lang="en-US" sz="2200" dirty="0"/>
          </a:p>
        </p:txBody>
      </p:sp>
      <p:sp>
        <p:nvSpPr>
          <p:cNvPr id="11" name="Q mark 3"/>
          <p:cNvSpPr/>
          <p:nvPr/>
        </p:nvSpPr>
        <p:spPr>
          <a:xfrm>
            <a:off x="914400" y="3547872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Q glyph 3"/>
          <p:cNvSpPr txBox="1"/>
          <p:nvPr/>
        </p:nvSpPr>
        <p:spPr>
          <a:xfrm>
            <a:off x="914400" y="35478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?</a:t>
            </a:r>
            <a:endParaRPr lang="en-US" sz="2000" dirty="0"/>
          </a:p>
        </p:txBody>
      </p:sp>
      <p:sp>
        <p:nvSpPr>
          <p:cNvPr id="13" name="Question 3"/>
          <p:cNvSpPr txBox="1"/>
          <p:nvPr/>
        </p:nvSpPr>
        <p:spPr>
          <a:xfrm>
            <a:off x="1691640" y="347472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Is the information guiding me accurate and trustworthy?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219456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NONPARTISAN VOTING RESOURCES</a:t>
            </a:r>
            <a:endParaRPr lang="en-US" sz="1100" dirty="0"/>
          </a:p>
        </p:txBody>
      </p:sp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47548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Where to find trustworthy information</a:t>
            </a:r>
            <a:endParaRPr lang="en-US" sz="2600" dirty="0"/>
          </a:p>
        </p:txBody>
      </p:sp>
      <p:sp>
        <p:nvSpPr>
          <p:cNvPr id="4" name="Resource BallotReady.org">
            <a:hlinkClick r:id="rId3"/>
          </p:cNvPr>
          <p:cNvSpPr txBox="1"/>
          <p:nvPr/>
        </p:nvSpPr>
        <p:spPr>
          <a:xfrm>
            <a:off x="548640" y="15544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u="sng" dirty="0">
                <a:solidFill>
                  <a:schemeClr val="tx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BallotReady.org</a:t>
            </a:r>
            <a:endParaRPr lang="en-US" sz="1800" dirty="0"/>
          </a:p>
        </p:txBody>
      </p:sp>
      <p:sp>
        <p:nvSpPr>
          <p:cNvPr id="5" name="Desc BallotReady.org"/>
          <p:cNvSpPr txBox="1"/>
          <p:nvPr/>
        </p:nvSpPr>
        <p:spPr>
          <a:xfrm>
            <a:off x="548640" y="19202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Personalized ballot, candidates and voting plan</a:t>
            </a:r>
            <a:endParaRPr lang="en-US" sz="1500" dirty="0"/>
          </a:p>
        </p:txBody>
      </p:sp>
      <p:sp>
        <p:nvSpPr>
          <p:cNvPr id="6" name="Divider 1"/>
          <p:cNvSpPr/>
          <p:nvPr/>
        </p:nvSpPr>
        <p:spPr>
          <a:xfrm>
            <a:off x="548640" y="2331720"/>
            <a:ext cx="448056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</p:sp>
      <p:sp>
        <p:nvSpPr>
          <p:cNvPr id="7" name="Resource VoteTexas.gov">
            <a:hlinkClick r:id="rId4"/>
          </p:cNvPr>
          <p:cNvSpPr txBox="1"/>
          <p:nvPr/>
        </p:nvSpPr>
        <p:spPr>
          <a:xfrm>
            <a:off x="548640" y="24688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u="sng" dirty="0">
                <a:solidFill>
                  <a:schemeClr val="tx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VoteTexas.gov</a:t>
            </a:r>
            <a:endParaRPr lang="en-US" sz="1800" dirty="0"/>
          </a:p>
        </p:txBody>
      </p:sp>
      <p:sp>
        <p:nvSpPr>
          <p:cNvPr id="8" name="Desc VoteTexas.gov"/>
          <p:cNvSpPr txBox="1"/>
          <p:nvPr/>
        </p:nvSpPr>
        <p:spPr>
          <a:xfrm>
            <a:off x="548640" y="28346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Official registration, polling and ID information</a:t>
            </a:r>
            <a:endParaRPr lang="en-US" sz="1500" dirty="0"/>
          </a:p>
        </p:txBody>
      </p:sp>
      <p:sp>
        <p:nvSpPr>
          <p:cNvPr id="9" name="Divider 2"/>
          <p:cNvSpPr/>
          <p:nvPr/>
        </p:nvSpPr>
        <p:spPr>
          <a:xfrm>
            <a:off x="548640" y="3246120"/>
            <a:ext cx="448056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</p:sp>
      <p:sp>
        <p:nvSpPr>
          <p:cNvPr id="10" name="Resource VOTE411.org">
            <a:hlinkClick r:id="rId5"/>
          </p:cNvPr>
          <p:cNvSpPr txBox="1"/>
          <p:nvPr/>
        </p:nvSpPr>
        <p:spPr>
          <a:xfrm>
            <a:off x="548640" y="33832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u="sng" dirty="0">
                <a:solidFill>
                  <a:schemeClr val="tx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VOTE411.org</a:t>
            </a:r>
            <a:endParaRPr lang="en-US" sz="1800" dirty="0"/>
          </a:p>
        </p:txBody>
      </p:sp>
      <p:sp>
        <p:nvSpPr>
          <p:cNvPr id="11" name="Desc VOTE411.org"/>
          <p:cNvSpPr txBox="1"/>
          <p:nvPr/>
        </p:nvSpPr>
        <p:spPr>
          <a:xfrm>
            <a:off x="548640" y="37490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League candidate responses and voter guide</a:t>
            </a:r>
            <a:endParaRPr lang="en-US" sz="1500" dirty="0"/>
          </a:p>
        </p:txBody>
      </p:sp>
      <p:sp>
        <p:nvSpPr>
          <p:cNvPr id="12" name="Callout"/>
          <p:cNvSpPr/>
          <p:nvPr/>
        </p:nvSpPr>
        <p:spPr>
          <a:xfrm>
            <a:off x="5943014" y="1554479"/>
            <a:ext cx="2517331" cy="2514597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3" name="Callout kicker"/>
          <p:cNvSpPr txBox="1"/>
          <p:nvPr/>
        </p:nvSpPr>
        <p:spPr>
          <a:xfrm>
            <a:off x="5943016" y="1690752"/>
            <a:ext cx="2517329" cy="215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chemeClr val="tx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TEXAS VOTER RESOURCES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16" name="Picture 15" descr="A qr code with a logo&#10;&#10;Description automatically generated">
            <a:extLst>
              <a:ext uri="{FF2B5EF4-FFF2-40B4-BE49-F238E27FC236}">
                <a16:creationId xmlns:a16="http://schemas.microsoft.com/office/drawing/2014/main" id="{852607FD-27A6-3CF0-7B95-AD8E6EEB3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1203" y="1916168"/>
            <a:ext cx="1900951" cy="19009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219456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2026 TEXAS GENERAL ELECTION</a:t>
            </a:r>
            <a:endParaRPr lang="en-US" sz="1100" dirty="0"/>
          </a:p>
        </p:txBody>
      </p:sp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47548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dates to remember</a:t>
            </a:r>
            <a:endParaRPr lang="en-US" sz="2600" dirty="0"/>
          </a:p>
        </p:txBody>
      </p:sp>
      <p:sp>
        <p:nvSpPr>
          <p:cNvPr id="4" name="Timeline line"/>
          <p:cNvSpPr/>
          <p:nvPr/>
        </p:nvSpPr>
        <p:spPr>
          <a:xfrm>
            <a:off x="1353312" y="2331720"/>
            <a:ext cx="6437376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</p:sp>
      <p:sp>
        <p:nvSpPr>
          <p:cNvPr id="5" name="Dot OCT 5"/>
          <p:cNvSpPr/>
          <p:nvPr/>
        </p:nvSpPr>
        <p:spPr>
          <a:xfrm>
            <a:off x="1225296" y="2203704"/>
            <a:ext cx="256032" cy="256032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6" name="Date OCT 5"/>
          <p:cNvSpPr txBox="1"/>
          <p:nvPr/>
        </p:nvSpPr>
        <p:spPr>
          <a:xfrm>
            <a:off x="548640" y="1554480"/>
            <a:ext cx="1609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OCT 5</a:t>
            </a:r>
            <a:endParaRPr lang="en-US" sz="2000" dirty="0"/>
          </a:p>
        </p:txBody>
      </p:sp>
      <p:sp>
        <p:nvSpPr>
          <p:cNvPr id="7" name="Label OCT 5"/>
          <p:cNvSpPr txBox="1"/>
          <p:nvPr/>
        </p:nvSpPr>
        <p:spPr>
          <a:xfrm>
            <a:off x="621792" y="26974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Register to vote or update your address</a:t>
            </a:r>
            <a:endParaRPr lang="en-US" sz="1500" dirty="0"/>
          </a:p>
        </p:txBody>
      </p:sp>
      <p:sp>
        <p:nvSpPr>
          <p:cNvPr id="8" name="Dot OCT 19"/>
          <p:cNvSpPr/>
          <p:nvPr/>
        </p:nvSpPr>
        <p:spPr>
          <a:xfrm>
            <a:off x="2834640" y="2203704"/>
            <a:ext cx="256032" cy="256032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9" name="Date OCT 19"/>
          <p:cNvSpPr txBox="1"/>
          <p:nvPr/>
        </p:nvSpPr>
        <p:spPr>
          <a:xfrm>
            <a:off x="2157984" y="1554480"/>
            <a:ext cx="1609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OCT 19</a:t>
            </a:r>
            <a:endParaRPr lang="en-US" sz="2000" dirty="0"/>
          </a:p>
        </p:txBody>
      </p:sp>
      <p:sp>
        <p:nvSpPr>
          <p:cNvPr id="10" name="Label OCT 19"/>
          <p:cNvSpPr txBox="1"/>
          <p:nvPr/>
        </p:nvSpPr>
        <p:spPr>
          <a:xfrm>
            <a:off x="2231136" y="26974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Early voting begins</a:t>
            </a:r>
            <a:endParaRPr lang="en-US" sz="1500" dirty="0"/>
          </a:p>
        </p:txBody>
      </p:sp>
      <p:sp>
        <p:nvSpPr>
          <p:cNvPr id="11" name="Dot OCT 23"/>
          <p:cNvSpPr/>
          <p:nvPr/>
        </p:nvSpPr>
        <p:spPr>
          <a:xfrm>
            <a:off x="4443984" y="2203704"/>
            <a:ext cx="256032" cy="256032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2" name="Date OCT 23"/>
          <p:cNvSpPr txBox="1"/>
          <p:nvPr/>
        </p:nvSpPr>
        <p:spPr>
          <a:xfrm>
            <a:off x="3767328" y="1554480"/>
            <a:ext cx="1609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OCT 23</a:t>
            </a:r>
            <a:endParaRPr lang="en-US" sz="2000" dirty="0"/>
          </a:p>
        </p:txBody>
      </p:sp>
      <p:sp>
        <p:nvSpPr>
          <p:cNvPr id="13" name="Label OCT 23"/>
          <p:cNvSpPr txBox="1"/>
          <p:nvPr/>
        </p:nvSpPr>
        <p:spPr>
          <a:xfrm>
            <a:off x="3840480" y="26974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Mail-ballot application must be received*</a:t>
            </a:r>
            <a:endParaRPr lang="en-US" sz="1500" dirty="0"/>
          </a:p>
        </p:txBody>
      </p:sp>
      <p:sp>
        <p:nvSpPr>
          <p:cNvPr id="14" name="Dot OCT 30"/>
          <p:cNvSpPr/>
          <p:nvPr/>
        </p:nvSpPr>
        <p:spPr>
          <a:xfrm>
            <a:off x="6053328" y="2203704"/>
            <a:ext cx="256032" cy="256032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5" name="Date OCT 30"/>
          <p:cNvSpPr txBox="1"/>
          <p:nvPr/>
        </p:nvSpPr>
        <p:spPr>
          <a:xfrm>
            <a:off x="5376672" y="1554480"/>
            <a:ext cx="1609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OCT 30</a:t>
            </a:r>
            <a:endParaRPr lang="en-US" sz="2000" dirty="0"/>
          </a:p>
        </p:txBody>
      </p:sp>
      <p:sp>
        <p:nvSpPr>
          <p:cNvPr id="16" name="Label OCT 30"/>
          <p:cNvSpPr txBox="1"/>
          <p:nvPr/>
        </p:nvSpPr>
        <p:spPr>
          <a:xfrm>
            <a:off x="5449824" y="26974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Early voting ends</a:t>
            </a:r>
            <a:endParaRPr lang="en-US" sz="1500" dirty="0"/>
          </a:p>
        </p:txBody>
      </p:sp>
      <p:sp>
        <p:nvSpPr>
          <p:cNvPr id="17" name="Dot NOV 3"/>
          <p:cNvSpPr/>
          <p:nvPr/>
        </p:nvSpPr>
        <p:spPr>
          <a:xfrm>
            <a:off x="7607808" y="2148840"/>
            <a:ext cx="365760" cy="36576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8" name="Date NOV 3"/>
          <p:cNvSpPr txBox="1"/>
          <p:nvPr/>
        </p:nvSpPr>
        <p:spPr>
          <a:xfrm>
            <a:off x="6986016" y="1554480"/>
            <a:ext cx="16093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NOV 3</a:t>
            </a:r>
            <a:endParaRPr lang="en-US" sz="2400" dirty="0"/>
          </a:p>
        </p:txBody>
      </p:sp>
      <p:sp>
        <p:nvSpPr>
          <p:cNvPr id="19" name="Label NOV 3"/>
          <p:cNvSpPr txBox="1"/>
          <p:nvPr/>
        </p:nvSpPr>
        <p:spPr>
          <a:xfrm>
            <a:off x="7059168" y="26974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Election Day — polls open 7 a.m.–7 p.m.</a:t>
            </a:r>
            <a:endParaRPr lang="en-US" sz="1500" dirty="0"/>
          </a:p>
        </p:txBody>
      </p:sp>
      <p:sp>
        <p:nvSpPr>
          <p:cNvPr id="20" name="Footnote"/>
          <p:cNvSpPr txBox="1"/>
          <p:nvPr/>
        </p:nvSpPr>
        <p:spPr>
          <a:xfrm>
            <a:off x="548640" y="41605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*Texas vote-by-mail eligibility rules apply; see VoteTexas.gov. Election dates verified September 14, 2026.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219456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YOUR VOTING PLAN</a:t>
            </a:r>
            <a:endParaRPr lang="en-US" sz="1100" dirty="0"/>
          </a:p>
        </p:txBody>
      </p:sp>
      <p:sp>
        <p:nvSpPr>
          <p:cNvPr id="3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47548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Prepare. Learn. Discern. Vote.</a:t>
            </a:r>
            <a:endParaRPr lang="en-US" sz="2600" dirty="0"/>
          </a:p>
        </p:txBody>
      </p:sp>
      <p:sp>
        <p:nvSpPr>
          <p:cNvPr id="4" name="Step card 1"/>
          <p:cNvSpPr/>
          <p:nvPr/>
        </p:nvSpPr>
        <p:spPr>
          <a:xfrm>
            <a:off x="548640" y="1600200"/>
            <a:ext cx="2468880" cy="26517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5" name="Step marker 1"/>
          <p:cNvSpPr/>
          <p:nvPr/>
        </p:nvSpPr>
        <p:spPr>
          <a:xfrm>
            <a:off x="822960" y="1874520"/>
            <a:ext cx="548640" cy="548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6" name="Step number 1"/>
          <p:cNvSpPr txBox="1"/>
          <p:nvPr/>
        </p:nvSpPr>
        <p:spPr>
          <a:xfrm>
            <a:off x="822960" y="1874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tep text 1"/>
          <p:cNvSpPr txBox="1"/>
          <p:nvPr/>
        </p:nvSpPr>
        <p:spPr>
          <a:xfrm>
            <a:off x="822960" y="269748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Check your registration and address.</a:t>
            </a:r>
            <a:endParaRPr lang="en-US" sz="1900" dirty="0"/>
          </a:p>
        </p:txBody>
      </p:sp>
      <p:sp>
        <p:nvSpPr>
          <p:cNvPr id="8" name="Step card 2"/>
          <p:cNvSpPr/>
          <p:nvPr/>
        </p:nvSpPr>
        <p:spPr>
          <a:xfrm>
            <a:off x="3337560" y="1600200"/>
            <a:ext cx="2468880" cy="26517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9" name="Step marker 2"/>
          <p:cNvSpPr/>
          <p:nvPr/>
        </p:nvSpPr>
        <p:spPr>
          <a:xfrm>
            <a:off x="3611880" y="1874520"/>
            <a:ext cx="548640" cy="548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611880" y="1874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tep text 2"/>
          <p:cNvSpPr txBox="1"/>
          <p:nvPr/>
        </p:nvSpPr>
        <p:spPr>
          <a:xfrm>
            <a:off x="3611880" y="269748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Preview your ballot and compare candidates.</a:t>
            </a:r>
            <a:endParaRPr lang="en-US" sz="1900" dirty="0"/>
          </a:p>
        </p:txBody>
      </p:sp>
      <p:sp>
        <p:nvSpPr>
          <p:cNvPr id="12" name="Step card 3"/>
          <p:cNvSpPr/>
          <p:nvPr/>
        </p:nvSpPr>
        <p:spPr>
          <a:xfrm>
            <a:off x="6126480" y="1600200"/>
            <a:ext cx="2468880" cy="265176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3" name="Step marker 3"/>
          <p:cNvSpPr/>
          <p:nvPr/>
        </p:nvSpPr>
        <p:spPr>
          <a:xfrm>
            <a:off x="6400800" y="1874520"/>
            <a:ext cx="548640" cy="548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4" name="Step number 3"/>
          <p:cNvSpPr txBox="1"/>
          <p:nvPr/>
        </p:nvSpPr>
        <p:spPr>
          <a:xfrm>
            <a:off x="6400800" y="1874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Step text 3"/>
          <p:cNvSpPr txBox="1"/>
          <p:nvPr/>
        </p:nvSpPr>
        <p:spPr>
          <a:xfrm>
            <a:off x="6400800" y="2697480"/>
            <a:ext cx="1920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when and where you will vote.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5029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300" dirty="0">
                <a:solidFill>
                  <a:schemeClr val="accent1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PREPARE. LEARN. DISCERN. VOTE.</a:t>
            </a:r>
            <a:endParaRPr lang="en-US" sz="2800" dirty="0"/>
          </a:p>
        </p:txBody>
      </p:sp>
      <p:sp>
        <p:nvSpPr>
          <p:cNvPr id="3" name="Closing tagline"/>
          <p:cNvSpPr txBox="1"/>
          <p:nvPr/>
        </p:nvSpPr>
        <p:spPr>
          <a:xfrm>
            <a:off x="548640" y="868680"/>
            <a:ext cx="8046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  <a:latin typeface="+mj-lt"/>
                <a:ea typeface="Caveat Brush" pitchFamily="34" charset="-122"/>
                <a:cs typeface="Caveat Brush" pitchFamily="34" charset="-120"/>
              </a:rPr>
              <a:t>Your voice. </a:t>
            </a:r>
            <a:br>
              <a:rPr lang="en-US" sz="4800" dirty="0">
                <a:solidFill>
                  <a:schemeClr val="bg1"/>
                </a:solidFill>
                <a:latin typeface="+mj-lt"/>
                <a:ea typeface="Caveat Brush" pitchFamily="34" charset="-122"/>
                <a:cs typeface="Caveat Brush" pitchFamily="34" charset="-120"/>
              </a:rPr>
            </a:br>
            <a:r>
              <a:rPr lang="en-US" sz="4800" dirty="0">
                <a:solidFill>
                  <a:schemeClr val="bg1"/>
                </a:solidFill>
                <a:latin typeface="+mj-lt"/>
                <a:ea typeface="Caveat Brush" pitchFamily="34" charset="-122"/>
                <a:cs typeface="Caveat Brush" pitchFamily="34" charset="-120"/>
              </a:rPr>
              <a:t>Your neighbor.</a:t>
            </a:r>
            <a:endParaRPr lang="en-US" sz="48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  <a:latin typeface="+mj-lt"/>
                <a:ea typeface="Caveat Brush" pitchFamily="34" charset="-122"/>
                <a:cs typeface="Caveat Brush" pitchFamily="34" charset="-120"/>
              </a:rPr>
              <a:t>Your vote.</a:t>
            </a:r>
            <a:endParaRPr lang="en-US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Disclaimers"/>
          <p:cNvSpPr txBox="1"/>
          <p:nvPr/>
        </p:nvSpPr>
        <p:spPr>
          <a:xfrm>
            <a:off x="548639" y="3383280"/>
            <a:ext cx="553444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accent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This resource is nonpartisan. </a:t>
            </a:r>
            <a:br>
              <a:rPr lang="en-US" sz="1200" b="1" dirty="0">
                <a:solidFill>
                  <a:schemeClr val="accent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</a:br>
            <a:r>
              <a:rPr lang="en-US" sz="1200" b="1" dirty="0">
                <a:solidFill>
                  <a:schemeClr val="accent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ELCA and NT-NL Synod do not endorse or oppose political candidates or parties.</a:t>
            </a:r>
            <a:endParaRPr lang="en-US" sz="1200" b="1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accent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Faith framework: ELCA Faith and Civic Life: Seeking the Well-being of All (2025).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accent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Election dates verified September 14, 2026. Check VoteTexas.gov for updates.</a:t>
            </a:r>
            <a:endParaRPr lang="en-US" sz="1200" dirty="0"/>
          </a:p>
        </p:txBody>
      </p:sp>
      <p:sp>
        <p:nvSpPr>
          <p:cNvPr id="5" name="Logo card"/>
          <p:cNvSpPr/>
          <p:nvPr/>
        </p:nvSpPr>
        <p:spPr>
          <a:xfrm>
            <a:off x="6309360" y="3383280"/>
            <a:ext cx="2377440" cy="1318768"/>
          </a:xfrm>
          <a:prstGeom prst="rect">
            <a:avLst/>
          </a:prstGeom>
          <a:solidFill>
            <a:schemeClr val="bg1"/>
          </a:solidFill>
          <a:ln/>
        </p:spPr>
      </p:sp>
      <p:pic>
        <p:nvPicPr>
          <p:cNvPr id="6" name="Logo" descr="Public Witness for Peace &amp; Justice, NT-NL Synod, ELCA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474720"/>
            <a:ext cx="2194560" cy="10485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T-NL Public Witness">
  <a:themeElements>
    <a:clrScheme name="NT-NL Public Witness">
      <a:dk1>
        <a:srgbClr val="1C1C1C"/>
      </a:dk1>
      <a:lt1>
        <a:srgbClr val="FFFFFF"/>
      </a:lt1>
      <a:dk2>
        <a:srgbClr val="204497"/>
      </a:dk2>
      <a:lt2>
        <a:srgbClr val="F2EFEA"/>
      </a:lt2>
      <a:accent1>
        <a:srgbClr val="F89822"/>
      </a:accent1>
      <a:accent2>
        <a:srgbClr val="D97D0C"/>
      </a:accent2>
      <a:accent3>
        <a:srgbClr val="CDD6EE"/>
      </a:accent3>
      <a:accent4>
        <a:srgbClr val="57534E"/>
      </a:accent4>
      <a:accent5>
        <a:srgbClr val="DDD8D0"/>
      </a:accent5>
      <a:accent6>
        <a:srgbClr val="204497"/>
      </a:accent6>
      <a:hlink>
        <a:srgbClr val="204497"/>
      </a:hlink>
      <a:folHlink>
        <a:srgbClr val="D97D0C"/>
      </a:folHlink>
    </a:clrScheme>
    <a:fontScheme name="NT-NL Public Witness">
      <a:majorFont>
        <a:latin typeface="Poppins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399</Words>
  <Application>Microsoft Macintosh PowerPoint</Application>
  <PresentationFormat>On-screen Show (16:9)</PresentationFormat>
  <Paragraphs>71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Poppins</vt:lpstr>
      <vt:lpstr>Poppins SemiBold</vt:lpstr>
      <vt:lpstr>Source Sans 3</vt:lpstr>
      <vt:lpstr>NT-NL Public Witness</vt:lpstr>
      <vt:lpstr>Called to seek the well-being of all</vt:lpstr>
      <vt:lpstr>Voting as a way of loving our neighbor</vt:lpstr>
      <vt:lpstr>Questions for faithful discernment</vt:lpstr>
      <vt:lpstr>Where to find trustworthy information</vt:lpstr>
      <vt:lpstr>Key dates to remember</vt:lpstr>
      <vt:lpstr>Prepare. Learn. Discern. Vote.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Called to seek the well-being of all</dc:title>
  <dc:subject>PptxGenJS Presentation</dc:subject>
  <dc:creator>NT-NL Synod Public Witness Team</dc:creator>
  <cp:lastModifiedBy>Office</cp:lastModifiedBy>
  <cp:revision>3</cp:revision>
  <dcterms:created xsi:type="dcterms:W3CDTF">2026-10-11T16:13:34Z</dcterms:created>
  <dcterms:modified xsi:type="dcterms:W3CDTF">2026-10-11T16:52:27Z</dcterms:modified>
</cp:coreProperties>
</file>